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96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Dr Sugiyama" panose="02000503000000020004" pitchFamily="2" charset="77"/>
      <p:regular r:id="rId48"/>
    </p:embeddedFont>
    <p:embeddedFont>
      <p:font typeface="Freight Sans Medium" panose="02000606030000020004" pitchFamily="2" charset="77"/>
      <p:regular r:id="rId49"/>
      <p:italic r:id="rId50"/>
    </p:embeddedFont>
    <p:embeddedFont>
      <p:font typeface="FreightSans Pro Book" panose="02000606030000020004" pitchFamily="2" charset="0"/>
      <p:regular r:id="rId51"/>
    </p:embeddedFont>
    <p:embeddedFont>
      <p:font typeface="FreightText BookItalic" panose="02000606060000090004" pitchFamily="2" charset="77"/>
      <p:regular r:id="rId52"/>
    </p:embeddedFont>
    <p:embeddedFont>
      <p:font typeface="Roboto" panose="02000000000000000000" pitchFamily="2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5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>
        <p:scale>
          <a:sx n="94" d="100"/>
          <a:sy n="94" d="100"/>
        </p:scale>
        <p:origin x="1688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6928e060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6928e060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74f2074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374f2074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83ccd80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83ccd804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7beb979f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7beb979f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83ccd804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83ccd804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6928e060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6928e060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832ae919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832ae919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814129d62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814129d62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8391e1b69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8391e1b69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83ccd804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83ccd804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8391ee0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8391ee0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6928e060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6928e060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832ae919a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832ae919a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83ccd804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83ccd804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8391e1b6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8391e1b6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83ccd804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83ccd804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8391ee05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8391ee05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8391ee05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8391ee05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8391ee05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8391ee05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8391ee05d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8391ee05d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83ccd804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83ccd804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7beb979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37beb979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814129d62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814129d62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832ae919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832ae919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8391e1b6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8391e1b6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814129d62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814129d62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814129d62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814129d62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814129d62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814129d62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814129d62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814129d62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3a8577ee4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3a8577ee4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814129d62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814129d62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814129d62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814129d62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374f2074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374f2074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36966e80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36966e803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3a8577e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3a8577e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Review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Shell Scripting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cd, ls, pwd, touch, mkdir, rmdir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Create a new .txt file with "hello" in it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Why careful with rmdir?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Git and Source Control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Difference between git and github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Initialize a blank repository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Add, remove, add, commit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GitHub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How do you pull from github (playground)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How do you pull from github (self)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Go to private repo and mkdir pirate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Put a text file that has a pirate sound.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Commit and push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--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Python from the Command Line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How to do it?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Create a variable called "moo" equal to your favorite number. Math. Remainder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1295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○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Prompt user for input, save it.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Python from a .py File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Juypter Notebooks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---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Variables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Operations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Strings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---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Lists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Ranges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Tuples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Dictionaries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Mutability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---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If, Elif, Else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For and While loops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Comprehensions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Breaking out of Loops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Try / Except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---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Functions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Namespaces (and Parameters)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The Stack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6477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Char char="●"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Exceptions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814129d62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814129d62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814129d62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814129d62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6966e80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36966e80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6d7fd46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36d7fd46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36966e803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36966e803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233025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100" y="145449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noFill/>
                <a:latin typeface="FreightSans Pro Book" panose="02000606030000020004" pitchFamily="2" charset="0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F3A26B-D686-D247-A02A-EAFD97F7F6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268522"/>
            <a:ext cx="9144000" cy="1427098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 hasCustomPrompt="1"/>
          </p:nvPr>
        </p:nvSpPr>
        <p:spPr>
          <a:xfrm>
            <a:off x="238331" y="136479"/>
            <a:ext cx="8770800" cy="614148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 b="0" i="0">
                <a:solidFill>
                  <a:schemeClr val="lt1"/>
                </a:solidFill>
                <a:latin typeface="Freight Sans Medium" panose="02000606030000020004" pitchFamily="2" charset="7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en-US" b="0" i="0" dirty="0">
                <a:latin typeface="Freight Sans Medium" panose="02000606030000020004" pitchFamily="2" charset="77"/>
              </a:rPr>
              <a:t>Title</a:t>
            </a:r>
            <a:endParaRPr dirty="0"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D25D27-2C6F-D648-A36C-FE1A58B24C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618" y="4271132"/>
            <a:ext cx="9185864" cy="1419984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 hasCustomPrompt="1"/>
          </p:nvPr>
        </p:nvSpPr>
        <p:spPr>
          <a:xfrm>
            <a:off x="311700" y="128713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i="0">
                <a:solidFill>
                  <a:srgbClr val="002060"/>
                </a:solidFill>
                <a:latin typeface="Freight Sans Medium" panose="02000606030000020004" pitchFamily="2" charset="7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 b="0" i="0" dirty="0">
                <a:latin typeface="Freight Sans Medium" panose="02000606030000020004" pitchFamily="2" charset="77"/>
              </a:rPr>
              <a:t>title</a:t>
            </a:r>
            <a:endParaRPr dirty="0"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 hasCustomPrompt="1"/>
          </p:nvPr>
        </p:nvSpPr>
        <p:spPr>
          <a:xfrm>
            <a:off x="311699" y="947356"/>
            <a:ext cx="8697431" cy="3156218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FreightSans Pro Book" panose="02000606030000020004" pitchFamily="2" charset="0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r>
              <a:rPr lang="en-US" dirty="0">
                <a:latin typeface="FreightSans Pro Book" panose="02000606030000020004" pitchFamily="2" charset="0"/>
              </a:rPr>
              <a:t>here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C492906-147C-AF46-89E3-9AC9C88D5B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618" y="4271132"/>
            <a:ext cx="9185864" cy="1419984"/>
          </a:xfrm>
          <a:prstGeom prst="rect">
            <a:avLst/>
          </a:prstGeom>
        </p:spPr>
      </p:pic>
      <p:sp>
        <p:nvSpPr>
          <p:cNvPr id="11" name="Google Shape;27;p3">
            <a:extLst>
              <a:ext uri="{FF2B5EF4-FFF2-40B4-BE49-F238E27FC236}">
                <a16:creationId xmlns:a16="http://schemas.microsoft.com/office/drawing/2014/main" id="{37E1F898-B96E-C849-A1A3-78907E3E0747}"/>
              </a:ext>
            </a:extLst>
          </p:cNvPr>
          <p:cNvSpPr txBox="1">
            <a:spLocks/>
          </p:cNvSpPr>
          <p:nvPr userDrawn="1"/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624546" y="4667585"/>
            <a:ext cx="548700" cy="4759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DD5C7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i="0">
                <a:solidFill>
                  <a:schemeClr val="bg2"/>
                </a:solidFill>
                <a:latin typeface="Freight Sans Medium" panose="02000606030000020004" pitchFamily="2" charset="7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4" name="Google Shape;27;p3">
            <a:extLst>
              <a:ext uri="{FF2B5EF4-FFF2-40B4-BE49-F238E27FC236}">
                <a16:creationId xmlns:a16="http://schemas.microsoft.com/office/drawing/2014/main" id="{F3895411-E638-0C49-B924-CFCBA2026C3D}"/>
              </a:ext>
            </a:extLst>
          </p:cNvPr>
          <p:cNvSpPr txBox="1">
            <a:spLocks/>
          </p:cNvSpPr>
          <p:nvPr userDrawn="1"/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2D7FF5-DD4B-E64A-8A8A-3387FB0821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618" y="4271132"/>
            <a:ext cx="9185864" cy="1419984"/>
          </a:xfrm>
          <a:prstGeom prst="rect">
            <a:avLst/>
          </a:prstGeom>
        </p:spPr>
      </p:pic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DD5C7"/>
                </a:solidFill>
                <a:latin typeface="FreightText BookItalic" panose="02000606060000090004" pitchFamily="2" charset="77"/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rgbClr val="DDD5C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eb.archive.org/web/20160816041541/http:/learnpythonthehardway.org/book/ex43.html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eight Sans Medium" panose="02000606030000020004" pitchFamily="2" charset="77"/>
              </a:rPr>
              <a:t>Class 7 - Classes</a:t>
            </a:r>
            <a:endParaRPr dirty="0">
              <a:latin typeface="Freight Sans Medium" panose="02000606030000020004" pitchFamily="2" charset="77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[W200] MIDS Python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15F5E-A6C4-5841-A6AC-E6E9F7056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79373"/>
            <a:ext cx="9144000" cy="1427098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BABE20-3483-084C-BDA2-BFDF7771B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82" y="109181"/>
            <a:ext cx="9034818" cy="477449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>
            <a:spLocks noGrp="1"/>
          </p:cNvSpPr>
          <p:nvPr>
            <p:ph type="body" idx="1"/>
          </p:nvPr>
        </p:nvSpPr>
        <p:spPr>
          <a:xfrm>
            <a:off x="311700" y="725650"/>
            <a:ext cx="8520600" cy="35188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/>
              <a:t>Homework Review and Admin</a:t>
            </a:r>
            <a:br>
              <a:rPr lang="en" sz="2400" dirty="0"/>
            </a:br>
            <a:r>
              <a:rPr lang="en" sz="2400" dirty="0">
                <a:solidFill>
                  <a:schemeClr val="accent3"/>
                </a:solidFill>
              </a:rPr>
              <a:t>Project 1 Proposal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Classes (Objects) Structure and Purpose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Attributes and Methods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Initialization (and “self”)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Getters, Setters and Decorators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Project 1 Breakout and Recap</a:t>
            </a:r>
            <a:endParaRPr sz="24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lt2"/>
                </a:solidFill>
              </a:rPr>
              <a:t>Midterm review (10% of grade)</a:t>
            </a:r>
            <a:endParaRPr sz="2400" dirty="0">
              <a:solidFill>
                <a:schemeClr val="lt2"/>
              </a:solidFill>
            </a:endParaRPr>
          </a:p>
        </p:txBody>
      </p:sp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3117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 7 </a:t>
            </a:r>
            <a:r>
              <a:rPr lang="en"/>
              <a:t>| Agenda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Project </a:t>
            </a:r>
            <a:r>
              <a:rPr lang="en"/>
              <a:t>| Proposal (</a:t>
            </a:r>
            <a:r>
              <a:rPr lang="en">
                <a:solidFill>
                  <a:schemeClr val="accent4"/>
                </a:solidFill>
              </a:rPr>
              <a:t>Due before next class</a:t>
            </a:r>
            <a:r>
              <a:rPr lang="en"/>
              <a:t>)</a:t>
            </a:r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body" idx="4294967295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Describe your project concept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Pseudocode your major classes and functions</a:t>
            </a:r>
            <a:endParaRPr dirty="0">
              <a:latin typeface="FreightSans Pro Book" panose="02000606030000020004" pitchFamily="2" charset="0"/>
            </a:endParaRPr>
          </a:p>
          <a:p>
            <a:pPr marL="9144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FreightSans Pro Book" panose="02000606030000020004" pitchFamily="2" charset="0"/>
              </a:rPr>
              <a:t>Briefly describe the purpose of each class</a:t>
            </a:r>
            <a:endParaRPr dirty="0">
              <a:latin typeface="FreightSans Pro Book" panose="02000606030000020004" pitchFamily="2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FreightSans Pro Book" panose="02000606030000020004" pitchFamily="2" charset="0"/>
              </a:rPr>
              <a:t>List expected functions belong to each class</a:t>
            </a:r>
            <a:endParaRPr dirty="0">
              <a:latin typeface="FreightSans Pro Book" panose="02000606030000020004" pitchFamily="2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FreightSans Pro Book" panose="02000606030000020004" pitchFamily="2" charset="0"/>
              </a:rPr>
              <a:t>List inputs and outputs for each function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Instructors will “approve” your draft proposal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Coding is </a:t>
            </a:r>
            <a:r>
              <a:rPr lang="en" b="1" u="sng" dirty="0">
                <a:latin typeface="FreightSans Pro Book" panose="02000606030000020004" pitchFamily="2" charset="0"/>
              </a:rPr>
              <a:t>iterative</a:t>
            </a:r>
            <a:r>
              <a:rPr lang="en" dirty="0">
                <a:latin typeface="FreightSans Pro Book" panose="02000606030000020004" pitchFamily="2" charset="0"/>
              </a:rPr>
              <a:t>. Your final code may not match the proposal exactly</a:t>
            </a:r>
            <a:endParaRPr dirty="0"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body" idx="1"/>
          </p:nvPr>
        </p:nvSpPr>
        <p:spPr>
          <a:xfrm>
            <a:off x="311700" y="725650"/>
            <a:ext cx="8520600" cy="39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/>
              <a:t>Homework Review and Admin</a:t>
            </a:r>
            <a:br>
              <a:rPr lang="en" sz="2400" dirty="0"/>
            </a:br>
            <a:r>
              <a:rPr lang="en" sz="2400" dirty="0"/>
              <a:t>Project 1 Proposal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accent3"/>
                </a:solidFill>
              </a:rPr>
              <a:t>Classes (Objects) Structure and Purpose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Attributes and Methods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Initialization (and “self”)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Getters, Setters and Decorators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Project 1 Breakout and Recap</a:t>
            </a:r>
            <a:endParaRPr sz="24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lt2"/>
                </a:solidFill>
              </a:rPr>
              <a:t>Midterm review (10% of grade)</a:t>
            </a:r>
            <a:endParaRPr sz="2400" dirty="0">
              <a:solidFill>
                <a:schemeClr val="lt2"/>
              </a:solidFill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3117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 7 </a:t>
            </a:r>
            <a:r>
              <a:rPr lang="en"/>
              <a:t>| Agenda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body" idx="4294967295"/>
          </p:nvPr>
        </p:nvSpPr>
        <p:spPr>
          <a:xfrm>
            <a:off x="311700" y="957550"/>
            <a:ext cx="8520600" cy="36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indent="0" algn="l" rtl="0">
              <a:spcBef>
                <a:spcPts val="1600"/>
              </a:spcBef>
              <a:spcAft>
                <a:spcPts val="0"/>
              </a:spcAft>
              <a:buSzPts val="2000"/>
              <a:buNone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Arial"/>
                <a:cs typeface="Arial"/>
                <a:sym typeface="Arial"/>
              </a:rPr>
              <a:t>We are familiar with base python classes</a:t>
            </a: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Arial"/>
                <a:cs typeface="Calibri"/>
                <a:sym typeface="Calibri"/>
              </a:rPr>
              <a:t>: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○"/>
            </a:pPr>
            <a:r>
              <a:rPr lang="en" sz="2000" b="1" dirty="0" err="1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ints</a:t>
            </a: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and </a:t>
            </a:r>
            <a:r>
              <a:rPr lang="en" sz="2000" b="1" dirty="0" err="1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strs</a:t>
            </a: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, to </a:t>
            </a:r>
            <a:r>
              <a:rPr lang="en" sz="2000" b="1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lists</a:t>
            </a: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, </a:t>
            </a:r>
            <a:r>
              <a:rPr lang="en" sz="2000" b="1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sets</a:t>
            </a: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and </a:t>
            </a:r>
            <a:r>
              <a:rPr lang="en" sz="2000" b="1" dirty="0" err="1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dicts</a:t>
            </a: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.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What are Classes?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Templates conferring a shared form 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Instantiation uses a class definition to make a distinct </a:t>
            </a:r>
            <a:r>
              <a:rPr lang="en" sz="2000" b="1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object</a:t>
            </a:r>
            <a:endParaRPr sz="2000" b="1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○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Objects of a common class(type) contain distinct data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2400" dirty="0">
              <a:latin typeface="FreightSans Pro Book" panose="02000606030000020004" pitchFamily="2" charset="0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Classes (types) </a:t>
            </a:r>
            <a:r>
              <a:rPr lang="en" dirty="0"/>
              <a:t>| ready to go vs custom</a:t>
            </a:r>
            <a:endParaRPr dirty="0"/>
          </a:p>
        </p:txBody>
      </p:sp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89944">
            <a:off x="7142616" y="410000"/>
            <a:ext cx="1362075" cy="1809750"/>
          </a:xfrm>
          <a:prstGeom prst="rect">
            <a:avLst/>
          </a:prstGeom>
          <a:noFill/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>
            <a:spLocks noGrp="1"/>
          </p:cNvSpPr>
          <p:nvPr>
            <p:ph type="body" idx="4294967295"/>
          </p:nvPr>
        </p:nvSpPr>
        <p:spPr>
          <a:xfrm>
            <a:off x="311700" y="957550"/>
            <a:ext cx="8832300" cy="32186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indent="0" algn="l" rtl="0"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Why create your own types?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○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Keep the “data” (attributes) with the “functions” (methods)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○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Extend the language 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○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Can be tailored to hold new data or execute new tasks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○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Don’t just store data – objects interact: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1371600" lvl="2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■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Execute internal functions (class methods)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1371600" lvl="2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■"/>
            </a:pPr>
            <a:r>
              <a:rPr lang="en" sz="2000" dirty="0">
                <a:solidFill>
                  <a:srgbClr val="00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Manage other objects (Creation, Modification, Execution, Interaction)</a:t>
            </a:r>
            <a:endParaRPr sz="2000" dirty="0">
              <a:solidFill>
                <a:srgbClr val="000000"/>
              </a:solidFill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Classes </a:t>
            </a:r>
            <a:r>
              <a:rPr lang="en" dirty="0"/>
              <a:t>| ready to go vs custom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98D08B-A94B-D04F-BB9B-351994F78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51" y="688549"/>
            <a:ext cx="4230735" cy="34740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3A1BFD-1380-0247-8819-983C57E41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9127" y="688549"/>
            <a:ext cx="4039392" cy="26278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E93D88-5060-2843-A801-D240102EB2F3}"/>
              </a:ext>
            </a:extLst>
          </p:cNvPr>
          <p:cNvSpPr txBox="1"/>
          <p:nvPr/>
        </p:nvSpPr>
        <p:spPr>
          <a:xfrm>
            <a:off x="382137" y="177421"/>
            <a:ext cx="22060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Classes: data &amp;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5CD612-CF0C-E44D-B450-E7275D57B5A4}"/>
              </a:ext>
            </a:extLst>
          </p:cNvPr>
          <p:cNvSpPr txBox="1"/>
          <p:nvPr/>
        </p:nvSpPr>
        <p:spPr>
          <a:xfrm>
            <a:off x="4829127" y="208479"/>
            <a:ext cx="35076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Classes: sending messages to each other</a:t>
            </a:r>
          </a:p>
        </p:txBody>
      </p:sp>
    </p:spTree>
    <p:extLst>
      <p:ext uri="{BB962C8B-B14F-4D97-AF65-F5344CB8AC3E}">
        <p14:creationId xmlns:p14="http://schemas.microsoft.com/office/powerpoint/2010/main" val="135668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/>
        </p:nvSpPr>
        <p:spPr>
          <a:xfrm>
            <a:off x="0" y="1439599"/>
            <a:ext cx="3669600" cy="25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Now we can form a 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base class</a:t>
            </a:r>
            <a:endParaRPr sz="2000" b="1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●"/>
            </a:pP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Instantiate 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individual objects from the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base</a:t>
            </a:r>
            <a:endParaRPr sz="2000" b="1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Modify 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attributes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for all instances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Modify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attributes 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of individual instances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dirty="0">
              <a:latin typeface="FreightSans Pro Book" panose="02000606030000020004" pitchFamily="2" charset="0"/>
            </a:endParaRPr>
          </a:p>
        </p:txBody>
      </p:sp>
      <p:sp>
        <p:nvSpPr>
          <p:cNvPr id="184" name="Google Shape;184;p29"/>
          <p:cNvSpPr txBox="1">
            <a:spLocks noGrp="1"/>
          </p:cNvSpPr>
          <p:nvPr>
            <p:ph type="title"/>
          </p:nvPr>
        </p:nvSpPr>
        <p:spPr>
          <a:xfrm>
            <a:off x="311700" y="289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Class construction </a:t>
            </a:r>
            <a:r>
              <a:rPr lang="en" dirty="0"/>
              <a:t>| the basics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85" name="Google Shape;185;p29"/>
          <p:cNvPicPr preferRelativeResize="0"/>
          <p:nvPr/>
        </p:nvPicPr>
        <p:blipFill rotWithShape="1">
          <a:blip r:embed="rId3">
            <a:alphaModFix/>
          </a:blip>
          <a:srcRect r="5231"/>
          <a:stretch/>
        </p:blipFill>
        <p:spPr>
          <a:xfrm>
            <a:off x="3378739" y="1022252"/>
            <a:ext cx="38542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9"/>
          <p:cNvPicPr preferRelativeResize="0"/>
          <p:nvPr/>
        </p:nvPicPr>
        <p:blipFill rotWithShape="1">
          <a:blip r:embed="rId4">
            <a:alphaModFix/>
          </a:blip>
          <a:srcRect r="3147"/>
          <a:stretch/>
        </p:blipFill>
        <p:spPr>
          <a:xfrm>
            <a:off x="3669600" y="1758039"/>
            <a:ext cx="5176324" cy="73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3330" y="2703720"/>
            <a:ext cx="2838450" cy="31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24901" y="3226077"/>
            <a:ext cx="2838450" cy="261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18B4D7B-9AA3-7846-9074-E8DFDCB56169}"/>
              </a:ext>
            </a:extLst>
          </p:cNvPr>
          <p:cNvCxnSpPr>
            <a:cxnSpLocks/>
          </p:cNvCxnSpPr>
          <p:nvPr/>
        </p:nvCxnSpPr>
        <p:spPr>
          <a:xfrm>
            <a:off x="1978925" y="1439599"/>
            <a:ext cx="1282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727F2C-7ACD-E14E-B3F7-720178C3A947}"/>
              </a:ext>
            </a:extLst>
          </p:cNvPr>
          <p:cNvCxnSpPr>
            <a:cxnSpLocks/>
          </p:cNvCxnSpPr>
          <p:nvPr/>
        </p:nvCxnSpPr>
        <p:spPr>
          <a:xfrm>
            <a:off x="2095849" y="2122075"/>
            <a:ext cx="1282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35FBA6A-2111-954F-A772-69F933EB7FF9}"/>
              </a:ext>
            </a:extLst>
          </p:cNvPr>
          <p:cNvCxnSpPr>
            <a:cxnSpLocks/>
          </p:cNvCxnSpPr>
          <p:nvPr/>
        </p:nvCxnSpPr>
        <p:spPr>
          <a:xfrm>
            <a:off x="2620370" y="2860882"/>
            <a:ext cx="1282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2F166F5-C719-C548-BD79-EA3266E8DC0B}"/>
              </a:ext>
            </a:extLst>
          </p:cNvPr>
          <p:cNvCxnSpPr>
            <a:cxnSpLocks/>
          </p:cNvCxnSpPr>
          <p:nvPr/>
        </p:nvCxnSpPr>
        <p:spPr>
          <a:xfrm>
            <a:off x="2812065" y="3356927"/>
            <a:ext cx="12828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676BB79-A973-E84C-A148-6A0D0A4628CB}"/>
              </a:ext>
            </a:extLst>
          </p:cNvPr>
          <p:cNvSpPr txBox="1"/>
          <p:nvPr/>
        </p:nvSpPr>
        <p:spPr>
          <a:xfrm>
            <a:off x="3453510" y="3780430"/>
            <a:ext cx="5392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reightText BookItalic" panose="02000606060000090004" pitchFamily="2" charset="77"/>
              </a:rPr>
              <a:t>Notice the “</a:t>
            </a:r>
            <a:r>
              <a:rPr lang="en-US" b="1" dirty="0" err="1">
                <a:latin typeface="FreightText BookItalic" panose="02000606060000090004" pitchFamily="2" charset="77"/>
              </a:rPr>
              <a:t>D</a:t>
            </a:r>
            <a:r>
              <a:rPr lang="en-US" dirty="0" err="1">
                <a:latin typeface="FreightText BookItalic" panose="02000606060000090004" pitchFamily="2" charset="77"/>
              </a:rPr>
              <a:t>rone.power_system</a:t>
            </a:r>
            <a:r>
              <a:rPr lang="en-US" dirty="0">
                <a:latin typeface="FreightText BookItalic" panose="02000606060000090004" pitchFamily="2" charset="77"/>
              </a:rPr>
              <a:t>” versus the </a:t>
            </a:r>
            <a:r>
              <a:rPr lang="en-US" b="1" dirty="0">
                <a:latin typeface="FreightText BookItalic" panose="02000606060000090004" pitchFamily="2" charset="77"/>
              </a:rPr>
              <a:t>d1</a:t>
            </a:r>
            <a:r>
              <a:rPr lang="en-US" dirty="0">
                <a:latin typeface="FreightText BookItalic" panose="02000606060000090004" pitchFamily="2" charset="77"/>
              </a:rPr>
              <a:t>.power_system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/>
        </p:nvSpPr>
        <p:spPr>
          <a:xfrm>
            <a:off x="0" y="1153038"/>
            <a:ext cx="8174100" cy="1762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91425" rIns="91425" bIns="91425" anchor="t" anchorCtr="0">
            <a:noAutofit/>
          </a:bodyPr>
          <a:lstStyle/>
          <a:p>
            <a:pPr marL="914400" lvl="1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○"/>
            </a:pPr>
            <a:r>
              <a:rPr lang="en" sz="2000" dirty="0" err="1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dir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(d1)            # class methods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d1.__dict__   # attribute information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?Drone 	      # class documentation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dirty="0">
              <a:latin typeface="FreightSans Pro Book" panose="02000606030000020004" pitchFamily="2" charset="0"/>
            </a:endParaRPr>
          </a:p>
        </p:txBody>
      </p:sp>
      <p:sp>
        <p:nvSpPr>
          <p:cNvPr id="194" name="Google Shape;194;p30"/>
          <p:cNvSpPr txBox="1">
            <a:spLocks noGrp="1"/>
          </p:cNvSpPr>
          <p:nvPr>
            <p:ph type="title"/>
          </p:nvPr>
        </p:nvSpPr>
        <p:spPr>
          <a:xfrm>
            <a:off x="311700" y="289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Class information  </a:t>
            </a:r>
            <a:r>
              <a:rPr lang="en"/>
              <a:t>| </a:t>
            </a:r>
            <a:endParaRPr/>
          </a:p>
        </p:txBody>
      </p:sp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375" y="1153038"/>
            <a:ext cx="4210050" cy="7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2813" y="2813030"/>
            <a:ext cx="3725450" cy="123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>
            <a:spLocks noGrp="1"/>
          </p:cNvSpPr>
          <p:nvPr>
            <p:ph type="body" idx="1"/>
          </p:nvPr>
        </p:nvSpPr>
        <p:spPr>
          <a:xfrm>
            <a:off x="311700" y="725650"/>
            <a:ext cx="8520600" cy="39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/>
              <a:t>Homework Review and Admin</a:t>
            </a:r>
            <a:br>
              <a:rPr lang="en" sz="2400" dirty="0"/>
            </a:br>
            <a:r>
              <a:rPr lang="en" sz="2400" dirty="0"/>
              <a:t>Project 1 Proposal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/>
              <a:t>Classes (Objects) Structure and Purpose</a:t>
            </a:r>
            <a:br>
              <a:rPr lang="en" sz="2400" dirty="0"/>
            </a:br>
            <a:r>
              <a:rPr lang="en" sz="2400" dirty="0">
                <a:solidFill>
                  <a:schemeClr val="accent3"/>
                </a:solidFill>
              </a:rPr>
              <a:t>Attributes and Methods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Initialization (and “self”)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Getters, Setters and Decorators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Project 1 Breakout and Recap</a:t>
            </a:r>
            <a:endParaRPr sz="24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lt2"/>
                </a:solidFill>
              </a:rPr>
              <a:t>Midterm review (10% of grade)</a:t>
            </a:r>
            <a:endParaRPr sz="2400" dirty="0">
              <a:solidFill>
                <a:schemeClr val="lt2"/>
              </a:solidFill>
            </a:endParaRPr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/>
          </p:nvPr>
        </p:nvSpPr>
        <p:spPr>
          <a:xfrm>
            <a:off x="3117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 7 </a:t>
            </a:r>
            <a:r>
              <a:rPr lang="en"/>
              <a:t>| Agenda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Freight Sans Medium" panose="02000606030000020004" pitchFamily="2" charset="77"/>
              </a:rPr>
              <a:t>Course Content | moving into OOP</a:t>
            </a:r>
            <a:endParaRPr dirty="0">
              <a:solidFill>
                <a:schemeClr val="bg1"/>
              </a:solidFill>
              <a:latin typeface="Freight Sans Medium" panose="02000606030000020004" pitchFamily="2" charset="77"/>
            </a:endParaRPr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311700" y="1111450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434343"/>
                </a:solidFill>
                <a:latin typeface="FreightSans Pro Book" panose="02000606030000020004" pitchFamily="2" charset="0"/>
              </a:rPr>
              <a:t>Unit 1 | Introduction, the Command Line, Source Control</a:t>
            </a:r>
            <a:endParaRPr sz="2000" dirty="0">
              <a:solidFill>
                <a:srgbClr val="434343"/>
              </a:solidFill>
              <a:latin typeface="FreightSans Pro Book" panose="02000606030000020004" pitchFamily="2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434343"/>
                </a:solidFill>
                <a:latin typeface="FreightSans Pro Book" panose="02000606030000020004" pitchFamily="2" charset="0"/>
              </a:rPr>
              <a:t>Unit 2 | Starting Out with Python</a:t>
            </a:r>
            <a:endParaRPr sz="2000" dirty="0">
              <a:solidFill>
                <a:srgbClr val="434343"/>
              </a:solidFill>
              <a:latin typeface="FreightSans Pro Book" panose="02000606030000020004" pitchFamily="2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434343"/>
                </a:solidFill>
                <a:latin typeface="FreightSans Pro Book" panose="02000606030000020004" pitchFamily="2" charset="0"/>
              </a:rPr>
              <a:t>Unit 3 | Sequence Types and Dictionaries</a:t>
            </a:r>
            <a:endParaRPr sz="2000" dirty="0">
              <a:solidFill>
                <a:srgbClr val="434343"/>
              </a:solidFill>
              <a:latin typeface="FreightSans Pro Book" panose="02000606030000020004" pitchFamily="2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434343"/>
                </a:solidFill>
                <a:latin typeface="FreightSans Pro Book" panose="02000606030000020004" pitchFamily="2" charset="0"/>
              </a:rPr>
              <a:t>Unit 4 | More About Control and Algorithms</a:t>
            </a:r>
            <a:endParaRPr sz="2000" dirty="0">
              <a:solidFill>
                <a:srgbClr val="434343"/>
              </a:solidFill>
              <a:latin typeface="FreightSans Pro Book" panose="02000606030000020004" pitchFamily="2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434343"/>
                </a:solidFill>
                <a:latin typeface="FreightSans Pro Book" panose="02000606030000020004" pitchFamily="2" charset="0"/>
              </a:rPr>
              <a:t>Unit 5 | Functions</a:t>
            </a:r>
            <a:endParaRPr sz="2000" dirty="0">
              <a:solidFill>
                <a:srgbClr val="434343"/>
              </a:solidFill>
              <a:latin typeface="FreightSans Pro Book" panose="02000606030000020004" pitchFamily="2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434343"/>
                </a:solidFill>
                <a:latin typeface="FreightSans Pro Book" panose="02000606030000020004" pitchFamily="2" charset="0"/>
              </a:rPr>
              <a:t>Unit 6 | Modules and Packages</a:t>
            </a:r>
            <a:endParaRPr sz="2000" dirty="0">
              <a:solidFill>
                <a:srgbClr val="434343"/>
              </a:solidFill>
              <a:latin typeface="FreightSans Pro Book" panose="02000606030000020004" pitchFamily="2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FreightSans Pro Book" panose="02000606030000020004" pitchFamily="2" charset="0"/>
              </a:rPr>
              <a:t>Unit 7 | Classes</a:t>
            </a:r>
            <a:endParaRPr sz="2000" dirty="0">
              <a:solidFill>
                <a:schemeClr val="accent3"/>
              </a:solidFill>
              <a:latin typeface="FreightSans Pro Book" panose="02000606030000020004" pitchFamily="2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434343"/>
                </a:solidFill>
                <a:latin typeface="FreightSans Pro Book" panose="02000606030000020004" pitchFamily="2" charset="0"/>
              </a:rPr>
              <a:t>Unit 8 | Object-Oriented Programming</a:t>
            </a:r>
            <a:endParaRPr sz="2000" dirty="0">
              <a:solidFill>
                <a:srgbClr val="980000"/>
              </a:solidFill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>
            <a:spLocks noGrp="1"/>
          </p:cNvSpPr>
          <p:nvPr>
            <p:ph type="title"/>
          </p:nvPr>
        </p:nvSpPr>
        <p:spPr>
          <a:xfrm>
            <a:off x="311700" y="289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Attributes </a:t>
            </a:r>
            <a:r>
              <a:rPr lang="en"/>
              <a:t>| class vs. individual  </a:t>
            </a:r>
            <a:endParaRPr/>
          </a:p>
        </p:txBody>
      </p:sp>
      <p:pic>
        <p:nvPicPr>
          <p:cNvPr id="208" name="Google Shape;2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7186" y="1163985"/>
            <a:ext cx="6316499" cy="290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32"/>
          <p:cNvCxnSpPr/>
          <p:nvPr/>
        </p:nvCxnSpPr>
        <p:spPr>
          <a:xfrm flipH="1">
            <a:off x="5278186" y="2023644"/>
            <a:ext cx="1465800" cy="2967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" name="Google Shape;210;p32"/>
          <p:cNvCxnSpPr/>
          <p:nvPr/>
        </p:nvCxnSpPr>
        <p:spPr>
          <a:xfrm>
            <a:off x="1280936" y="1269259"/>
            <a:ext cx="1430100" cy="3792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1" name="Google Shape;211;p32"/>
          <p:cNvCxnSpPr/>
          <p:nvPr/>
        </p:nvCxnSpPr>
        <p:spPr>
          <a:xfrm>
            <a:off x="1301561" y="1269259"/>
            <a:ext cx="1803900" cy="12474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2" name="Google Shape;212;p32"/>
          <p:cNvSpPr txBox="1"/>
          <p:nvPr/>
        </p:nvSpPr>
        <p:spPr>
          <a:xfrm>
            <a:off x="364386" y="912184"/>
            <a:ext cx="14301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Attribute</a:t>
            </a:r>
            <a:endParaRPr/>
          </a:p>
        </p:txBody>
      </p:sp>
      <p:sp>
        <p:nvSpPr>
          <p:cNvPr id="213" name="Google Shape;213;p32"/>
          <p:cNvSpPr txBox="1"/>
          <p:nvPr/>
        </p:nvSpPr>
        <p:spPr>
          <a:xfrm>
            <a:off x="6842136" y="1629109"/>
            <a:ext cx="14301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Instance Attribute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>
            <a:spLocks noGrp="1"/>
          </p:cNvSpPr>
          <p:nvPr>
            <p:ph type="title"/>
          </p:nvPr>
        </p:nvSpPr>
        <p:spPr>
          <a:xfrm>
            <a:off x="311700" y="289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Methods </a:t>
            </a:r>
            <a:r>
              <a:rPr lang="en"/>
              <a:t>| class-specific functions</a:t>
            </a:r>
            <a:endParaRPr/>
          </a:p>
        </p:txBody>
      </p:sp>
      <p:pic>
        <p:nvPicPr>
          <p:cNvPr id="219" name="Google Shape;2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9650" y="1133880"/>
            <a:ext cx="4052650" cy="2631876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3"/>
          <p:cNvSpPr txBox="1"/>
          <p:nvPr/>
        </p:nvSpPr>
        <p:spPr>
          <a:xfrm>
            <a:off x="311700" y="1027356"/>
            <a:ext cx="3774600" cy="27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The 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method “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ascend” is a like a function bound to objects of the class Drone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You call ascend on 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instance d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, a type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Drone object</a:t>
            </a:r>
            <a:endParaRPr sz="2000" b="1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The first argument (self) is required and binds the method and result to the instance d</a:t>
            </a:r>
            <a:endParaRPr dirty="0"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>
            <a:spLocks noGrp="1"/>
          </p:cNvSpPr>
          <p:nvPr>
            <p:ph type="body" idx="1"/>
          </p:nvPr>
        </p:nvSpPr>
        <p:spPr>
          <a:xfrm>
            <a:off x="311700" y="725650"/>
            <a:ext cx="8520600" cy="39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dirty="0"/>
              <a:t>Homework Review and Admin</a:t>
            </a:r>
            <a:br>
              <a:rPr lang="en" sz="2400" dirty="0"/>
            </a:br>
            <a:r>
              <a:rPr lang="en" sz="2400" dirty="0"/>
              <a:t>Project 1 Proposal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/>
              <a:t>Classes (Objects) Structure and Purpose</a:t>
            </a:r>
            <a:br>
              <a:rPr lang="en" sz="2400" dirty="0"/>
            </a:br>
            <a:r>
              <a:rPr lang="en" sz="2400" dirty="0"/>
              <a:t>Attributes and Methods</a:t>
            </a:r>
            <a:br>
              <a:rPr lang="en" sz="2400" dirty="0"/>
            </a:br>
            <a:r>
              <a:rPr lang="en" sz="2400" dirty="0">
                <a:solidFill>
                  <a:schemeClr val="accent3"/>
                </a:solidFill>
              </a:rPr>
              <a:t>Initialization (and “self”)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Getters, Setters and Decorators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Project 1 Breakout and Recap</a:t>
            </a:r>
            <a:endParaRPr sz="2400" dirty="0">
              <a:solidFill>
                <a:schemeClr val="lt2"/>
              </a:solidFill>
            </a:endParaRPr>
          </a:p>
        </p:txBody>
      </p:sp>
      <p:sp>
        <p:nvSpPr>
          <p:cNvPr id="226" name="Google Shape;226;p34"/>
          <p:cNvSpPr txBox="1">
            <a:spLocks noGrp="1"/>
          </p:cNvSpPr>
          <p:nvPr>
            <p:ph type="title"/>
          </p:nvPr>
        </p:nvSpPr>
        <p:spPr>
          <a:xfrm>
            <a:off x="3117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 7 </a:t>
            </a:r>
            <a:r>
              <a:rPr lang="en"/>
              <a:t>| Agenda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311700" y="289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Initialize  </a:t>
            </a:r>
            <a:r>
              <a:rPr lang="en"/>
              <a:t>| require attributes at instantiation </a:t>
            </a:r>
            <a:endParaRPr/>
          </a:p>
        </p:txBody>
      </p:sp>
      <p:sp>
        <p:nvSpPr>
          <p:cNvPr id="232" name="Google Shape;232;p35"/>
          <p:cNvSpPr txBox="1"/>
          <p:nvPr/>
        </p:nvSpPr>
        <p:spPr>
          <a:xfrm>
            <a:off x="161186" y="1135500"/>
            <a:ext cx="3145800" cy="27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Instantiation runs the 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__</a:t>
            </a:r>
            <a:r>
              <a:rPr lang="en" sz="2000" b="1" dirty="0" err="1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init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__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method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Altitude is established at initialization and has a default value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5350" y="942600"/>
            <a:ext cx="5533825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>
            <a:spLocks noGrp="1"/>
          </p:cNvSpPr>
          <p:nvPr>
            <p:ph type="body" idx="1"/>
          </p:nvPr>
        </p:nvSpPr>
        <p:spPr>
          <a:xfrm>
            <a:off x="311700" y="725650"/>
            <a:ext cx="8520600" cy="39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dirty="0"/>
              <a:t>Homework Review and Admin</a:t>
            </a:r>
            <a:br>
              <a:rPr lang="en" sz="2400" dirty="0"/>
            </a:br>
            <a:r>
              <a:rPr lang="en" sz="2400" dirty="0"/>
              <a:t>Project 1 Proposal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/>
              <a:t>Classes (Objects) Structure and Purpose</a:t>
            </a:r>
            <a:br>
              <a:rPr lang="en" sz="2400" dirty="0"/>
            </a:br>
            <a:r>
              <a:rPr lang="en" sz="2400" dirty="0"/>
              <a:t>Attributes and Methods</a:t>
            </a:r>
            <a:br>
              <a:rPr lang="en" sz="2400" dirty="0"/>
            </a:br>
            <a:r>
              <a:rPr lang="en" sz="2400" dirty="0"/>
              <a:t>Initialization (and “self”)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accent3"/>
                </a:solidFill>
              </a:rPr>
              <a:t>Getters, Setters and Decorators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Project 1 Breakout and Recap</a:t>
            </a:r>
            <a:endParaRPr sz="2400" dirty="0">
              <a:solidFill>
                <a:schemeClr val="lt2"/>
              </a:solidFill>
            </a:endParaRPr>
          </a:p>
        </p:txBody>
      </p:sp>
      <p:sp>
        <p:nvSpPr>
          <p:cNvPr id="239" name="Google Shape;239;p36"/>
          <p:cNvSpPr txBox="1">
            <a:spLocks noGrp="1"/>
          </p:cNvSpPr>
          <p:nvPr>
            <p:ph type="title"/>
          </p:nvPr>
        </p:nvSpPr>
        <p:spPr>
          <a:xfrm>
            <a:off x="3117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 7 </a:t>
            </a:r>
            <a:r>
              <a:rPr lang="en"/>
              <a:t>| Agenda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7"/>
          <p:cNvSpPr txBox="1">
            <a:spLocks noGrp="1"/>
          </p:cNvSpPr>
          <p:nvPr>
            <p:ph type="title"/>
          </p:nvPr>
        </p:nvSpPr>
        <p:spPr>
          <a:xfrm>
            <a:off x="311700" y="289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Get and set  </a:t>
            </a:r>
            <a:r>
              <a:rPr lang="en"/>
              <a:t>| require attributes at instantiation </a:t>
            </a:r>
            <a:endParaRPr/>
          </a:p>
        </p:txBody>
      </p:sp>
      <p:sp>
        <p:nvSpPr>
          <p:cNvPr id="245" name="Google Shape;245;p37"/>
          <p:cNvSpPr txBox="1"/>
          <p:nvPr/>
        </p:nvSpPr>
        <p:spPr>
          <a:xfrm>
            <a:off x="379550" y="1135500"/>
            <a:ext cx="3145800" cy="27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More explicit than direct attribute access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We can add code into the get and set method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</p:txBody>
      </p:sp>
      <p:pic>
        <p:nvPicPr>
          <p:cNvPr id="246" name="Google Shape;246;p37"/>
          <p:cNvPicPr preferRelativeResize="0"/>
          <p:nvPr/>
        </p:nvPicPr>
        <p:blipFill rotWithShape="1">
          <a:blip r:embed="rId3">
            <a:alphaModFix/>
          </a:blip>
          <a:srcRect l="5838" t="49379" b="22424"/>
          <a:stretch/>
        </p:blipFill>
        <p:spPr>
          <a:xfrm>
            <a:off x="3937550" y="2797825"/>
            <a:ext cx="5074900" cy="1309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7" name="Google Shape;247;p37"/>
          <p:cNvCxnSpPr/>
          <p:nvPr/>
        </p:nvCxnSpPr>
        <p:spPr>
          <a:xfrm>
            <a:off x="3523025" y="3453475"/>
            <a:ext cx="738300" cy="1341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48" name="Google Shape;248;p37"/>
          <p:cNvPicPr preferRelativeResize="0"/>
          <p:nvPr/>
        </p:nvPicPr>
        <p:blipFill rotWithShape="1">
          <a:blip r:embed="rId3">
            <a:alphaModFix/>
          </a:blip>
          <a:srcRect l="5759" t="12543" r="44548" b="71312"/>
          <a:stretch/>
        </p:blipFill>
        <p:spPr>
          <a:xfrm>
            <a:off x="3886000" y="1632450"/>
            <a:ext cx="2678151" cy="749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9" name="Google Shape;249;p37"/>
          <p:cNvCxnSpPr/>
          <p:nvPr/>
        </p:nvCxnSpPr>
        <p:spPr>
          <a:xfrm>
            <a:off x="3356275" y="1748675"/>
            <a:ext cx="770400" cy="1833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0" name="Google Shape;250;p37"/>
          <p:cNvSpPr txBox="1"/>
          <p:nvPr/>
        </p:nvSpPr>
        <p:spPr>
          <a:xfrm>
            <a:off x="3856950" y="1336650"/>
            <a:ext cx="28740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 a attribute specification </a:t>
            </a:r>
            <a:endParaRPr/>
          </a:p>
        </p:txBody>
      </p:sp>
      <p:sp>
        <p:nvSpPr>
          <p:cNvPr id="251" name="Google Shape;251;p37"/>
          <p:cNvSpPr txBox="1"/>
          <p:nvPr/>
        </p:nvSpPr>
        <p:spPr>
          <a:xfrm>
            <a:off x="3856950" y="2479650"/>
            <a:ext cx="28740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get and set for attributes 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8"/>
          <p:cNvSpPr txBox="1">
            <a:spLocks noGrp="1"/>
          </p:cNvSpPr>
          <p:nvPr>
            <p:ph type="title"/>
          </p:nvPr>
        </p:nvSpPr>
        <p:spPr>
          <a:xfrm>
            <a:off x="311700" y="3332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Hidden names  </a:t>
            </a:r>
            <a:r>
              <a:rPr lang="en"/>
              <a:t>| access, modify</a:t>
            </a:r>
            <a:endParaRPr/>
          </a:p>
        </p:txBody>
      </p:sp>
      <p:sp>
        <p:nvSpPr>
          <p:cNvPr id="257" name="Google Shape;257;p38"/>
          <p:cNvSpPr txBox="1"/>
          <p:nvPr/>
        </p:nvSpPr>
        <p:spPr>
          <a:xfrm>
            <a:off x="379550" y="951329"/>
            <a:ext cx="3403525" cy="2612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You can use the </a:t>
            </a:r>
            <a:r>
              <a:rPr lang="en" sz="2000" dirty="0">
                <a:latin typeface="Courier" pitchFamily="2" charset="0"/>
                <a:ea typeface="Calibri"/>
                <a:cs typeface="Calibri"/>
                <a:sym typeface="Calibri"/>
              </a:rPr>
              <a:t>“__”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prefix to “require” programmers to use your setter and getter methods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It uses </a:t>
            </a:r>
            <a:r>
              <a:rPr lang="en" sz="2000" dirty="0" err="1">
                <a:latin typeface="Courier" pitchFamily="2" charset="0"/>
                <a:ea typeface="Calibri"/>
                <a:cs typeface="Calibri"/>
                <a:sym typeface="Calibri"/>
              </a:rPr>
              <a:t>set_altitude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automatically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They can override it via:</a:t>
            </a:r>
            <a:b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</a:br>
            <a:r>
              <a:rPr lang="en" dirty="0">
                <a:solidFill>
                  <a:srgbClr val="333333"/>
                </a:solidFill>
                <a:highlight>
                  <a:srgbClr val="F7F7F7"/>
                </a:highlight>
                <a:latin typeface="Courier" pitchFamily="2" charset="0"/>
              </a:rPr>
              <a:t>d1</a:t>
            </a:r>
            <a:r>
              <a:rPr lang="en" dirty="0">
                <a:solidFill>
                  <a:srgbClr val="666666"/>
                </a:solidFill>
                <a:highlight>
                  <a:srgbClr val="F7F7F7"/>
                </a:highlight>
                <a:latin typeface="Courier" pitchFamily="2" charset="0"/>
              </a:rPr>
              <a:t>.</a:t>
            </a:r>
            <a:r>
              <a:rPr lang="en" dirty="0">
                <a:solidFill>
                  <a:srgbClr val="333333"/>
                </a:solidFill>
                <a:highlight>
                  <a:srgbClr val="F7F7F7"/>
                </a:highlight>
                <a:latin typeface="Courier" pitchFamily="2" charset="0"/>
              </a:rPr>
              <a:t>_Drone__altitude</a:t>
            </a:r>
            <a:endParaRPr dirty="0">
              <a:latin typeface="Courier" pitchFamily="2" charset="0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755" y="498374"/>
            <a:ext cx="2638425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3275" y="1584929"/>
            <a:ext cx="4895850" cy="12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3275" y="3807264"/>
            <a:ext cx="4829025" cy="1178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03275" y="3095634"/>
            <a:ext cx="3758401" cy="46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2" name="Google Shape;262;p38"/>
          <p:cNvCxnSpPr/>
          <p:nvPr/>
        </p:nvCxnSpPr>
        <p:spPr>
          <a:xfrm>
            <a:off x="2800912" y="2963184"/>
            <a:ext cx="893100" cy="2649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>
            <a:spLocks noGrp="1"/>
          </p:cNvSpPr>
          <p:nvPr>
            <p:ph type="title"/>
          </p:nvPr>
        </p:nvSpPr>
        <p:spPr>
          <a:xfrm>
            <a:off x="311700" y="3633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Properties and decorators </a:t>
            </a:r>
            <a:r>
              <a:rPr lang="en" dirty="0"/>
              <a:t>| </a:t>
            </a:r>
            <a:endParaRPr dirty="0"/>
          </a:p>
        </p:txBody>
      </p:sp>
      <p:sp>
        <p:nvSpPr>
          <p:cNvPr id="268" name="Google Shape;268;p39"/>
          <p:cNvSpPr txBox="1"/>
          <p:nvPr/>
        </p:nvSpPr>
        <p:spPr>
          <a:xfrm>
            <a:off x="147539" y="971100"/>
            <a:ext cx="3609924" cy="27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Properties allow you to apply a setter and getter “after the fact”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Decorators start with @ and flag certain functions. You can use them to flag properties.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“set” is implicit 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</p:txBody>
      </p:sp>
      <p:pic>
        <p:nvPicPr>
          <p:cNvPr id="269" name="Google Shape;26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7464" y="2532479"/>
            <a:ext cx="5172075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7463" y="971100"/>
            <a:ext cx="5172076" cy="1400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Other method types </a:t>
            </a:r>
            <a:r>
              <a:rPr lang="en"/>
              <a:t>| declared with decorators</a:t>
            </a:r>
            <a:endParaRPr/>
          </a:p>
        </p:txBody>
      </p:sp>
      <p:sp>
        <p:nvSpPr>
          <p:cNvPr id="276" name="Google Shape;276;p40"/>
          <p:cNvSpPr txBox="1"/>
          <p:nvPr/>
        </p:nvSpPr>
        <p:spPr>
          <a:xfrm>
            <a:off x="209999" y="1285626"/>
            <a:ext cx="5108875" cy="27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These decorators don’t do anything except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tell us what to expect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from the method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Class methods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affect class - level attributes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Static methods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do not affect attributes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</p:txBody>
      </p:sp>
      <p:pic>
        <p:nvPicPr>
          <p:cNvPr id="277" name="Google Shape;277;p40"/>
          <p:cNvPicPr preferRelativeResize="0"/>
          <p:nvPr/>
        </p:nvPicPr>
        <p:blipFill rotWithShape="1">
          <a:blip r:embed="rId3">
            <a:alphaModFix/>
          </a:blip>
          <a:srcRect t="11606" r="10881"/>
          <a:stretch/>
        </p:blipFill>
        <p:spPr>
          <a:xfrm>
            <a:off x="5431123" y="3421511"/>
            <a:ext cx="2957727" cy="74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0"/>
          <p:cNvPicPr preferRelativeResize="0"/>
          <p:nvPr/>
        </p:nvPicPr>
        <p:blipFill rotWithShape="1">
          <a:blip r:embed="rId4">
            <a:alphaModFix/>
          </a:blip>
          <a:srcRect l="-16346"/>
          <a:stretch/>
        </p:blipFill>
        <p:spPr>
          <a:xfrm>
            <a:off x="5004976" y="2576675"/>
            <a:ext cx="3276575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0"/>
          <p:cNvPicPr preferRelativeResize="0"/>
          <p:nvPr/>
        </p:nvPicPr>
        <p:blipFill rotWithShape="1">
          <a:blip r:embed="rId5">
            <a:alphaModFix/>
          </a:blip>
          <a:srcRect b="15390"/>
          <a:stretch/>
        </p:blipFill>
        <p:spPr>
          <a:xfrm>
            <a:off x="5431123" y="1621550"/>
            <a:ext cx="3276575" cy="55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 txBox="1">
            <a:spLocks noGrp="1"/>
          </p:cNvSpPr>
          <p:nvPr>
            <p:ph type="body" idx="1"/>
          </p:nvPr>
        </p:nvSpPr>
        <p:spPr>
          <a:xfrm>
            <a:off x="311700" y="725650"/>
            <a:ext cx="8520600" cy="39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dirty="0"/>
              <a:t>Homework Review and Admin</a:t>
            </a:r>
            <a:br>
              <a:rPr lang="en" sz="2400" dirty="0"/>
            </a:br>
            <a:r>
              <a:rPr lang="en" sz="2400" dirty="0"/>
              <a:t>Project 1 Proposal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/>
              <a:t>Classes (Objects) Structure and Purpose</a:t>
            </a:r>
            <a:br>
              <a:rPr lang="en" sz="2400" dirty="0"/>
            </a:br>
            <a:r>
              <a:rPr lang="en" sz="2400" dirty="0"/>
              <a:t>Attributes and Methods</a:t>
            </a:r>
            <a:br>
              <a:rPr lang="en" sz="2400" dirty="0"/>
            </a:br>
            <a:r>
              <a:rPr lang="en" sz="2400" dirty="0"/>
              <a:t>Initialization (and “self”)</a:t>
            </a:r>
            <a:br>
              <a:rPr lang="en" sz="2400" dirty="0"/>
            </a:br>
            <a:r>
              <a:rPr lang="en" sz="2400" dirty="0"/>
              <a:t>Getters, Setters and Decorators</a:t>
            </a:r>
            <a:br>
              <a:rPr lang="en" sz="2400" dirty="0"/>
            </a:br>
            <a:r>
              <a:rPr lang="en" sz="2400" dirty="0">
                <a:solidFill>
                  <a:schemeClr val="accent3"/>
                </a:solidFill>
              </a:rPr>
              <a:t>Project 1 Breakout and Recap</a:t>
            </a:r>
            <a:endParaRPr sz="2400" dirty="0">
              <a:solidFill>
                <a:schemeClr val="accent3"/>
              </a:solidFill>
            </a:endParaRPr>
          </a:p>
        </p:txBody>
      </p:sp>
      <p:sp>
        <p:nvSpPr>
          <p:cNvPr id="285" name="Google Shape;285;p41"/>
          <p:cNvSpPr txBox="1">
            <a:spLocks noGrp="1"/>
          </p:cNvSpPr>
          <p:nvPr>
            <p:ph type="title"/>
          </p:nvPr>
        </p:nvSpPr>
        <p:spPr>
          <a:xfrm>
            <a:off x="3117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 7 </a:t>
            </a:r>
            <a:r>
              <a:rPr lang="en"/>
              <a:t>| Agenda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311700" y="725650"/>
            <a:ext cx="8520600" cy="39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3"/>
                </a:solidFill>
              </a:rPr>
              <a:t>Homework Review and Admin</a:t>
            </a:r>
            <a:br>
              <a:rPr lang="en" sz="2400" dirty="0"/>
            </a:br>
            <a:r>
              <a:rPr lang="en" sz="2400" dirty="0">
                <a:solidFill>
                  <a:schemeClr val="lt2"/>
                </a:solidFill>
              </a:rPr>
              <a:t>Project 1 Proposal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Classes (Objects) Structure and Purpose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Attributes and Methods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Initialization (and “self”)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Getters, Setters and Decorators</a:t>
            </a:r>
            <a:br>
              <a:rPr lang="en" sz="2400" dirty="0">
                <a:solidFill>
                  <a:schemeClr val="lt2"/>
                </a:solidFill>
              </a:rPr>
            </a:br>
            <a:r>
              <a:rPr lang="en" sz="2400" dirty="0">
                <a:solidFill>
                  <a:schemeClr val="lt2"/>
                </a:solidFill>
              </a:rPr>
              <a:t>Project 1 Breakout and Recap </a:t>
            </a:r>
            <a:endParaRPr sz="24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lt2"/>
                </a:solidFill>
              </a:rPr>
              <a:t>Midterm review (10% of grade)</a:t>
            </a:r>
            <a:endParaRPr sz="2400" dirty="0">
              <a:solidFill>
                <a:schemeClr val="lt2"/>
              </a:solidFill>
            </a:endParaRPr>
          </a:p>
        </p:txBody>
      </p:sp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3117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 7 </a:t>
            </a:r>
            <a:r>
              <a:rPr lang="en"/>
              <a:t>| Agenda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2"/>
          <p:cNvSpPr txBox="1">
            <a:spLocks noGrp="1"/>
          </p:cNvSpPr>
          <p:nvPr>
            <p:ph type="title"/>
          </p:nvPr>
        </p:nvSpPr>
        <p:spPr>
          <a:xfrm>
            <a:off x="311700" y="3299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Class  </a:t>
            </a:r>
            <a:r>
              <a:rPr lang="en"/>
              <a:t>| A quick discussion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42"/>
          <p:cNvSpPr txBox="1"/>
          <p:nvPr/>
        </p:nvSpPr>
        <p:spPr>
          <a:xfrm>
            <a:off x="311700" y="937750"/>
            <a:ext cx="8610402" cy="3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You will learn about “Inheritance” and “Polymorphism” this week.  The plan you’ve created today may need to be modified to take advantage of these two concepts.</a:t>
            </a:r>
            <a:endParaRPr sz="18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F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Inheritance</a:t>
            </a:r>
            <a:r>
              <a:rPr lang="en" sz="2000" b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- Allows a “child” class to inherit attributes and functions from a “parent” class.  The child class can be customized, but you can change all children classes at once by modifying the parent.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F0000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Polymorphism</a:t>
            </a: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 - Allows a function to work on multiple types of object.  Different classes can share the same interface, which allows a single function to accept multiple types of object.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3"/>
          <p:cNvSpPr txBox="1">
            <a:spLocks noGrp="1"/>
          </p:cNvSpPr>
          <p:nvPr>
            <p:ph type="title"/>
          </p:nvPr>
        </p:nvSpPr>
        <p:spPr>
          <a:xfrm>
            <a:off x="249850" y="289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Class  </a:t>
            </a:r>
            <a:r>
              <a:rPr lang="en"/>
              <a:t>| Breakout 1 discuss your plan in words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3"/>
          <p:cNvSpPr txBox="1"/>
          <p:nvPr/>
        </p:nvSpPr>
        <p:spPr>
          <a:xfrm>
            <a:off x="249850" y="896800"/>
            <a:ext cx="8021100" cy="3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Read the the first part of this: 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○"/>
            </a:pPr>
            <a:r>
              <a:rPr lang="en" sz="2000" b="1" u="sng" dirty="0">
                <a:solidFill>
                  <a:schemeClr val="hlink"/>
                </a:solidFill>
                <a:latin typeface="FreightSans Pro Book" panose="02000606030000020004" pitchFamily="2" charset="0"/>
                <a:ea typeface="Calibri"/>
                <a:cs typeface="Calibri"/>
                <a:sym typeface="Calibri"/>
                <a:hlinkClick r:id="rId3"/>
              </a:rPr>
              <a:t>http://web.archive.org/web/20160816041541/http://learnpythonthehardway.org/book/ex43.html</a:t>
            </a:r>
            <a:endParaRPr sz="2000" b="1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Think of your classes;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objects as </a:t>
            </a:r>
            <a:r>
              <a:rPr lang="en" sz="2000" i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nouns</a:t>
            </a:r>
            <a:endParaRPr sz="2000" i="1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methods as </a:t>
            </a:r>
            <a:r>
              <a:rPr lang="en" sz="2000" i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verbs</a:t>
            </a:r>
            <a:endParaRPr sz="2000" i="1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How will objects </a:t>
            </a:r>
            <a:r>
              <a:rPr lang="en" sz="2000" i="1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interact</a:t>
            </a:r>
            <a:endParaRPr sz="2000" i="1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4"/>
          <p:cNvSpPr txBox="1">
            <a:spLocks noGrp="1"/>
          </p:cNvSpPr>
          <p:nvPr>
            <p:ph type="title"/>
          </p:nvPr>
        </p:nvSpPr>
        <p:spPr>
          <a:xfrm>
            <a:off x="249850" y="289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Class  </a:t>
            </a:r>
            <a:r>
              <a:rPr lang="en"/>
              <a:t>| Breakout 1 discuss your plan in words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4"/>
          <p:cNvSpPr txBox="1"/>
          <p:nvPr/>
        </p:nvSpPr>
        <p:spPr>
          <a:xfrm>
            <a:off x="389850" y="1141775"/>
            <a:ext cx="8380600" cy="3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Think about managing classes: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Do you need classes that organize / score object interactions?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(e.g., a ‘battle engine’ object? A ‘scoreboard’ object?)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Think about your user: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What will they be tasked with 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○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What data will they be able to get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Char char="●"/>
            </a:pPr>
            <a:r>
              <a:rPr lang="en" sz="2000" dirty="0">
                <a:latin typeface="FreightSans Pro Book" panose="02000606030000020004" pitchFamily="2" charset="0"/>
                <a:ea typeface="Calibri"/>
                <a:cs typeface="Calibri"/>
                <a:sym typeface="Calibri"/>
              </a:rPr>
              <a:t>Critique, question, respond ...</a:t>
            </a:r>
            <a:endParaRPr sz="2000" dirty="0">
              <a:latin typeface="FreightSans Pro Book" panose="02000606030000020004" pitchFamily="2" charset="0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Project</a:t>
            </a:r>
            <a:r>
              <a:rPr lang="en"/>
              <a:t> | Your Mission</a:t>
            </a:r>
            <a:endParaRPr/>
          </a:p>
        </p:txBody>
      </p:sp>
      <p:sp>
        <p:nvSpPr>
          <p:cNvPr id="309" name="Google Shape;309;p45"/>
          <p:cNvSpPr txBox="1">
            <a:spLocks noGrp="1"/>
          </p:cNvSpPr>
          <p:nvPr>
            <p:ph type="body" idx="1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a small, object-oriented program of your choosing:</a:t>
            </a:r>
            <a:endParaRPr dirty="0"/>
          </a:p>
          <a:p>
            <a:pPr marL="0" lvl="0" indent="0" algn="just" rtl="0">
              <a:lnSpc>
                <a:spcPct val="142857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ea typeface="Arial"/>
                <a:cs typeface="Arial"/>
                <a:sym typeface="Arial"/>
              </a:rPr>
              <a:t>Examples:</a:t>
            </a:r>
            <a:endParaRPr dirty="0">
              <a:ea typeface="Arial"/>
              <a:cs typeface="Arial"/>
              <a:sym typeface="Arial"/>
            </a:endParaRPr>
          </a:p>
          <a:p>
            <a:pPr marL="736600" marR="279400" lvl="0" indent="-342900" algn="l" rtl="0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dirty="0">
                <a:ea typeface="Arial"/>
                <a:cs typeface="Arial"/>
                <a:sym typeface="Arial"/>
              </a:rPr>
              <a:t>An ATM</a:t>
            </a:r>
            <a:endParaRPr dirty="0">
              <a:ea typeface="Arial"/>
              <a:cs typeface="Arial"/>
              <a:sym typeface="Arial"/>
            </a:endParaRPr>
          </a:p>
          <a:p>
            <a:pPr marL="736600" marR="279400" lvl="0" indent="-34290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dirty="0">
                <a:ea typeface="Arial"/>
                <a:cs typeface="Arial"/>
                <a:sym typeface="Arial"/>
              </a:rPr>
              <a:t>A flower shop</a:t>
            </a:r>
            <a:endParaRPr dirty="0">
              <a:ea typeface="Arial"/>
              <a:cs typeface="Arial"/>
              <a:sym typeface="Arial"/>
            </a:endParaRPr>
          </a:p>
          <a:p>
            <a:pPr marL="736600" marR="279400" lvl="0" indent="-34290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dirty="0">
                <a:ea typeface="Arial"/>
                <a:cs typeface="Arial"/>
                <a:sym typeface="Arial"/>
              </a:rPr>
              <a:t>An adventure game</a:t>
            </a:r>
            <a:endParaRPr dirty="0">
              <a:ea typeface="Arial"/>
              <a:cs typeface="Arial"/>
              <a:sym typeface="Arial"/>
            </a:endParaRPr>
          </a:p>
          <a:p>
            <a:pPr marL="736600" marR="279400" lvl="0" indent="-34290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 dirty="0">
                <a:ea typeface="Arial"/>
                <a:cs typeface="Arial"/>
                <a:sym typeface="Arial"/>
              </a:rPr>
              <a:t>Something relating to your everyday work</a:t>
            </a:r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Project </a:t>
            </a:r>
            <a:r>
              <a:rPr lang="en"/>
              <a:t>| Code</a:t>
            </a:r>
            <a:endParaRPr/>
          </a:p>
        </p:txBody>
      </p:sp>
      <p:sp>
        <p:nvSpPr>
          <p:cNvPr id="315" name="Google Shape;315;p46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Python 3 code, 300-500 lines (750 max)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All code should be </a:t>
            </a:r>
            <a:r>
              <a:rPr lang="en" b="1" dirty="0">
                <a:latin typeface="FreightSans Pro Book" panose="02000606030000020004" pitchFamily="2" charset="0"/>
              </a:rPr>
              <a:t>well commented</a:t>
            </a:r>
            <a:r>
              <a:rPr lang="en" dirty="0">
                <a:latin typeface="FreightSans Pro Book" panose="02000606030000020004" pitchFamily="2" charset="0"/>
              </a:rPr>
              <a:t>!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Must use Object Oriented design and classes (</a:t>
            </a:r>
            <a:r>
              <a:rPr lang="en" b="1" dirty="0">
                <a:latin typeface="FreightSans Pro Book" panose="02000606030000020004" pitchFamily="2" charset="0"/>
              </a:rPr>
              <a:t>OOD, OOP</a:t>
            </a:r>
            <a:r>
              <a:rPr lang="en" dirty="0">
                <a:latin typeface="FreightSans Pro Book" panose="02000606030000020004" pitchFamily="2" charset="0"/>
              </a:rPr>
              <a:t>)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Demonstrate </a:t>
            </a:r>
            <a:r>
              <a:rPr lang="en" b="1" dirty="0">
                <a:latin typeface="FreightSans Pro Book" panose="02000606030000020004" pitchFamily="2" charset="0"/>
              </a:rPr>
              <a:t>various control-of-flow statements &amp; data types</a:t>
            </a:r>
            <a:endParaRPr b="1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Robust to common user </a:t>
            </a:r>
            <a:r>
              <a:rPr lang="en" b="1" dirty="0">
                <a:latin typeface="FreightSans Pro Book" panose="02000606030000020004" pitchFamily="2" charset="0"/>
              </a:rPr>
              <a:t>errors and exceptions</a:t>
            </a:r>
            <a:endParaRPr b="1" dirty="0"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The Project</a:t>
            </a:r>
            <a:r>
              <a:rPr lang="en" dirty="0"/>
              <a:t> | Your Mission</a:t>
            </a:r>
            <a:endParaRPr dirty="0"/>
          </a:p>
        </p:txBody>
      </p:sp>
      <p:sp>
        <p:nvSpPr>
          <p:cNvPr id="321" name="Google Shape;321;p47"/>
          <p:cNvSpPr txBox="1">
            <a:spLocks noGrp="1"/>
          </p:cNvSpPr>
          <p:nvPr>
            <p:ph type="body" idx="4294967295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The user will interact with your program via Terminal/Shell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Three documents due before your class on 3/13 or 3/15:</a:t>
            </a:r>
            <a:endParaRPr dirty="0">
              <a:latin typeface="FreightSans Pro Book" panose="02000606030000020004" pitchFamily="2" charset="0"/>
            </a:endParaRPr>
          </a:p>
          <a:p>
            <a:pPr marL="9144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FreightSans Pro Book" panose="02000606030000020004" pitchFamily="2" charset="0"/>
              </a:rPr>
              <a:t>Proposal (10%)</a:t>
            </a:r>
            <a:endParaRPr dirty="0">
              <a:latin typeface="FreightSans Pro Book" panose="02000606030000020004" pitchFamily="2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FreightSans Pro Book" panose="02000606030000020004" pitchFamily="2" charset="0"/>
              </a:rPr>
              <a:t>Code(s) (80%)</a:t>
            </a:r>
            <a:endParaRPr dirty="0">
              <a:latin typeface="FreightSans Pro Book" panose="02000606030000020004" pitchFamily="2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FreightSans Pro Book" panose="02000606030000020004" pitchFamily="2" charset="0"/>
              </a:rPr>
              <a:t>Reflective Summary (10%)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You will demo your progress in a breakout room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Please only use Python libraries that come installed with Anaconda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Project </a:t>
            </a:r>
            <a:r>
              <a:rPr lang="en"/>
              <a:t>| Proposal</a:t>
            </a:r>
            <a:endParaRPr/>
          </a:p>
        </p:txBody>
      </p:sp>
      <p:sp>
        <p:nvSpPr>
          <p:cNvPr id="327" name="Google Shape;327;p48"/>
          <p:cNvSpPr txBox="1">
            <a:spLocks noGrp="1"/>
          </p:cNvSpPr>
          <p:nvPr>
            <p:ph type="body" idx="4294967295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Describe your project concept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Pseudocode your major classes and functions</a:t>
            </a:r>
            <a:endParaRPr dirty="0">
              <a:latin typeface="FreightSans Pro Book" panose="02000606030000020004" pitchFamily="2" charset="0"/>
            </a:endParaRPr>
          </a:p>
          <a:p>
            <a:pPr marL="9144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FreightSans Pro Book" panose="02000606030000020004" pitchFamily="2" charset="0"/>
              </a:rPr>
              <a:t>Briefly describe the purpose of each class</a:t>
            </a:r>
            <a:endParaRPr dirty="0">
              <a:latin typeface="FreightSans Pro Book" panose="02000606030000020004" pitchFamily="2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FreightSans Pro Book" panose="02000606030000020004" pitchFamily="2" charset="0"/>
              </a:rPr>
              <a:t>List expected functions belong to each class</a:t>
            </a:r>
            <a:endParaRPr dirty="0">
              <a:latin typeface="FreightSans Pro Book" panose="02000606030000020004" pitchFamily="2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FreightSans Pro Book" panose="02000606030000020004" pitchFamily="2" charset="0"/>
              </a:rPr>
              <a:t>List inputs and outputs for each function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Instructors will “approve” your draft proposal</a:t>
            </a:r>
            <a:endParaRPr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Coding is </a:t>
            </a:r>
            <a:r>
              <a:rPr lang="en" b="1" u="sng" dirty="0">
                <a:latin typeface="FreightSans Pro Book" panose="02000606030000020004" pitchFamily="2" charset="0"/>
              </a:rPr>
              <a:t>iterative</a:t>
            </a:r>
            <a:r>
              <a:rPr lang="en" dirty="0">
                <a:latin typeface="FreightSans Pro Book" panose="02000606030000020004" pitchFamily="2" charset="0"/>
              </a:rPr>
              <a:t>. Your final code may not match the proposal exactly</a:t>
            </a:r>
            <a:endParaRPr dirty="0">
              <a:latin typeface="FreightSans Pro Book" panose="0200060603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294312-8F13-484A-A2E9-1875C2DF8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300" y="314465"/>
            <a:ext cx="1905000" cy="1905000"/>
          </a:xfrm>
          <a:prstGeom prst="rect">
            <a:avLst/>
          </a:prstGeom>
          <a:effectLst>
            <a:outerShdw blurRad="152400" dist="317500" dir="5400000" sx="110000" sy="110000" rotWithShape="0">
              <a:prstClr val="black">
                <a:alpha val="15000"/>
              </a:prstClr>
            </a:outerShdw>
          </a:effec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The Midterm</a:t>
            </a:r>
            <a:r>
              <a:rPr lang="en" dirty="0"/>
              <a:t> | Content</a:t>
            </a:r>
            <a:endParaRPr dirty="0"/>
          </a:p>
        </p:txBody>
      </p:sp>
      <p:sp>
        <p:nvSpPr>
          <p:cNvPr id="333" name="Google Shape;333;p49"/>
          <p:cNvSpPr txBox="1">
            <a:spLocks noGrp="1"/>
          </p:cNvSpPr>
          <p:nvPr>
            <p:ph type="body" idx="4294967295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FreightSans Pro Book" panose="02000606030000020004" pitchFamily="2" charset="0"/>
              </a:rPr>
              <a:t>All work done in a </a:t>
            </a:r>
            <a:r>
              <a:rPr lang="en" sz="2400" dirty="0" err="1">
                <a:latin typeface="FreightSans Pro Book" panose="02000606030000020004" pitchFamily="2" charset="0"/>
              </a:rPr>
              <a:t>Jupyter</a:t>
            </a:r>
            <a:r>
              <a:rPr lang="en" sz="2400" dirty="0">
                <a:latin typeface="FreightSans Pro Book" panose="02000606030000020004" pitchFamily="2" charset="0"/>
              </a:rPr>
              <a:t> Notebook</a:t>
            </a:r>
            <a:endParaRPr sz="24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>
                <a:latin typeface="FreightSans Pro Book" panose="02000606030000020004" pitchFamily="2" charset="0"/>
              </a:rPr>
              <a:t>Covers Units 1 - 6</a:t>
            </a:r>
            <a:endParaRPr sz="24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>
                <a:latin typeface="FreightSans Pro Book" panose="02000606030000020004" pitchFamily="2" charset="0"/>
              </a:rPr>
              <a:t>Many questions are theory based (short answer)</a:t>
            </a:r>
            <a:endParaRPr sz="24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>
                <a:latin typeface="FreightSans Pro Book" panose="02000606030000020004" pitchFamily="2" charset="0"/>
              </a:rPr>
              <a:t>Also some coding problems</a:t>
            </a:r>
            <a:endParaRPr sz="24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dirty="0">
                <a:latin typeface="FreightSans Pro Book" panose="02000606030000020004" pitchFamily="2" charset="0"/>
              </a:rPr>
              <a:t>Designed to be completed in a couple of hours</a:t>
            </a:r>
            <a:endParaRPr sz="2400" dirty="0"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Project </a:t>
            </a:r>
            <a:r>
              <a:rPr lang="en"/>
              <a:t>| Questions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Project </a:t>
            </a:r>
            <a:r>
              <a:rPr lang="en"/>
              <a:t>| Reflection</a:t>
            </a:r>
            <a:endParaRPr/>
          </a:p>
        </p:txBody>
      </p:sp>
      <p:sp>
        <p:nvSpPr>
          <p:cNvPr id="344" name="Google Shape;344;p51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FreightSans Pro Book" panose="02000606030000020004" pitchFamily="2" charset="0"/>
              </a:rPr>
              <a:t>Submit a 1-page reflection with your code</a:t>
            </a:r>
            <a:endParaRPr sz="20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 dirty="0">
                <a:latin typeface="FreightSans Pro Book" panose="02000606030000020004" pitchFamily="2" charset="0"/>
              </a:rPr>
              <a:t>Instructors will read your reflection before grading your project</a:t>
            </a:r>
            <a:endParaRPr sz="20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 dirty="0">
                <a:latin typeface="FreightSans Pro Book" panose="02000606030000020004" pitchFamily="2" charset="0"/>
              </a:rPr>
              <a:t>Tell us how to use your project!</a:t>
            </a:r>
            <a:endParaRPr sz="20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 dirty="0">
                <a:latin typeface="FreightSans Pro Book" panose="02000606030000020004" pitchFamily="2" charset="0"/>
              </a:rPr>
              <a:t>Discuss challenges you faced and how you overcame them</a:t>
            </a:r>
            <a:endParaRPr sz="2000" dirty="0"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 Semester Survey!</a:t>
            </a:r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290539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These surveys are a way you as students can give direct feedback to the administration and instructors.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We read each one and change the course based on your comments!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Examples of changes that came about because of student feedback: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>
                <a:latin typeface="FreightSans Pro Book" panose="02000606030000020004" pitchFamily="2" charset="0"/>
              </a:rPr>
              <a:t>Hiring a TA! </a:t>
            </a:r>
            <a:endParaRPr dirty="0">
              <a:latin typeface="FreightSans Pro Book" panose="02000606030000020004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>
                <a:latin typeface="FreightSans Pro Book" panose="02000606030000020004" pitchFamily="2" charset="0"/>
              </a:rPr>
              <a:t>Ensuring grading and feedback is given in a timely manner</a:t>
            </a:r>
            <a:endParaRPr dirty="0">
              <a:latin typeface="FreightSans Pro Book" panose="02000606030000020004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>
                <a:latin typeface="FreightSans Pro Book" panose="02000606030000020004" pitchFamily="2" charset="0"/>
              </a:rPr>
              <a:t>Course structure and lecture areas (</a:t>
            </a:r>
            <a:r>
              <a:rPr lang="en" dirty="0" err="1">
                <a:latin typeface="FreightSans Pro Book" panose="02000606030000020004" pitchFamily="2" charset="0"/>
              </a:rPr>
              <a:t>numpy</a:t>
            </a:r>
            <a:r>
              <a:rPr lang="en" dirty="0">
                <a:latin typeface="FreightSans Pro Book" panose="02000606030000020004" pitchFamily="2" charset="0"/>
              </a:rPr>
              <a:t> &amp; pandas)</a:t>
            </a:r>
            <a:endParaRPr dirty="0">
              <a:latin typeface="FreightSans Pro Book" panose="02000606030000020004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SURVEY LINK: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>
                <a:latin typeface="FreightSans Pro Book" panose="02000606030000020004" pitchFamily="2" charset="0"/>
              </a:rPr>
              <a:t>Posted in chat!</a:t>
            </a:r>
            <a:endParaRPr dirty="0">
              <a:latin typeface="FreightSans Pro Book" panose="02000606030000020004" pitchFamily="2" charset="0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Project </a:t>
            </a:r>
            <a:r>
              <a:rPr lang="en"/>
              <a:t>| Demo</a:t>
            </a:r>
            <a:endParaRPr/>
          </a:p>
        </p:txBody>
      </p:sp>
      <p:sp>
        <p:nvSpPr>
          <p:cNvPr id="350" name="Google Shape;350;p52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FreightSans Pro Book" panose="02000606030000020004" pitchFamily="2" charset="0"/>
              </a:rPr>
              <a:t>As time allows, show 1-2 examples of strong projects from last semester.</a:t>
            </a:r>
            <a:endParaRPr dirty="0">
              <a:latin typeface="FreightSans Pro Book" panose="02000606030000020004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819FFA-D117-1E4A-82ED-D982FA84D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0639" y="1854326"/>
            <a:ext cx="4702721" cy="20900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650BDF-014B-3840-B3A2-7C75FE573ADE}"/>
              </a:ext>
            </a:extLst>
          </p:cNvPr>
          <p:cNvSpPr txBox="1"/>
          <p:nvPr/>
        </p:nvSpPr>
        <p:spPr>
          <a:xfrm rot="724485">
            <a:off x="5816145" y="3220870"/>
            <a:ext cx="1801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Dr Sugiyama" panose="02000503000000020004" pitchFamily="2" charset="77"/>
              </a:rPr>
              <a:t>Good luck!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Midterm Review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56" name="Google Shape;356;p53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Live Q &amp; A using Poll Features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Assignment Review | </a:t>
            </a:r>
            <a:r>
              <a:rPr lang="en" dirty="0">
                <a:solidFill>
                  <a:schemeClr val="bg1"/>
                </a:solidFill>
              </a:rPr>
              <a:t>Week 6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6" name="Google Shape;116;p18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FreightSans Pro Book" panose="02000606030000020004" pitchFamily="2" charset="0"/>
              </a:rPr>
              <a:t>Refresher:</a:t>
            </a:r>
            <a:endParaRPr sz="2400" dirty="0">
              <a:latin typeface="FreightSans Pro Book" panose="02000606030000020004" pitchFamily="2" charset="0"/>
            </a:endParaRPr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 dirty="0">
                <a:latin typeface="FreightSans Pro Book" panose="02000606030000020004" pitchFamily="2" charset="0"/>
              </a:rPr>
              <a:t>Pseudocode for scrabble?</a:t>
            </a:r>
            <a:endParaRPr sz="2400" dirty="0">
              <a:latin typeface="FreightSans Pro Book" panose="02000606030000020004" pitchFamily="2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 dirty="0">
                <a:latin typeface="FreightSans Pro Book" panose="02000606030000020004" pitchFamily="2" charset="0"/>
              </a:rPr>
              <a:t>Scrabble implementation</a:t>
            </a:r>
            <a:endParaRPr sz="2400" dirty="0">
              <a:latin typeface="FreightSans Pro Book" panose="02000606030000020004" pitchFamily="2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 dirty="0">
                <a:latin typeface="FreightSans Pro Book" panose="02000606030000020004" pitchFamily="2" charset="0"/>
              </a:rPr>
              <a:t>PEP 8 reading</a:t>
            </a:r>
            <a:endParaRPr sz="24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 7 </a:t>
            </a:r>
            <a:r>
              <a:rPr lang="en"/>
              <a:t>| Polls </a:t>
            </a:r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FreightSans Pro Book" panose="02000606030000020004" pitchFamily="2" charset="0"/>
              </a:rPr>
              <a:t>Discuss: What was the hardest part of HW6?</a:t>
            </a:r>
            <a:endParaRPr sz="2400" dirty="0">
              <a:latin typeface="FreightSans Pro Book" panose="02000606030000020004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>
                <a:latin typeface="FreightSans Pro Book" panose="02000606030000020004" pitchFamily="2" charset="0"/>
              </a:rPr>
              <a:t>Poll: How long did you spend on this week’s assignment?</a:t>
            </a:r>
            <a:endParaRPr sz="2400" dirty="0">
              <a:latin typeface="FreightSans Pro Book" panose="02000606030000020004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>
                <a:latin typeface="FreightSans Pro Book" panose="02000606030000020004" pitchFamily="2" charset="0"/>
              </a:rPr>
              <a:t>Poll: what were your times for the scrabble assignment</a:t>
            </a:r>
            <a:endParaRPr sz="2400" dirty="0"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Homework 5 Grading</a:t>
            </a:r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body" idx="4294967295"/>
          </p:nvPr>
        </p:nvSpPr>
        <p:spPr>
          <a:xfrm>
            <a:off x="0" y="1017800"/>
            <a:ext cx="9144000" cy="3185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"/>
              <a:buChar char="●"/>
            </a:pPr>
            <a:r>
              <a:rPr lang="en" dirty="0">
                <a:latin typeface="FreightSans Pro Book" panose="02000606030000020004" pitchFamily="2" charset="0"/>
              </a:rPr>
              <a:t>Printing inside functions:</a:t>
            </a:r>
            <a:endParaRPr dirty="0">
              <a:latin typeface="FreightSans Pro Book" panose="02000606030000020004" pitchFamily="2" charset="0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</a:pPr>
            <a:r>
              <a:rPr lang="en" sz="1800" dirty="0">
                <a:latin typeface="FreightSans Pro Book" panose="02000606030000020004" pitchFamily="2" charset="0"/>
              </a:rPr>
              <a:t>Generally not done - functions should return the answer rather than print from inside.</a:t>
            </a:r>
            <a:endParaRPr sz="1800" dirty="0">
              <a:latin typeface="FreightSans Pro Book" panose="02000606030000020004" pitchFamily="2" charset="0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800" dirty="0">
                <a:latin typeface="FreightSans Pro Book" panose="02000606030000020004" pitchFamily="2" charset="0"/>
              </a:rPr>
              <a:t>Reasoning: The user can’t turn the printing off or modify the output if they want to print something different.  If the function returns the value the user/programmer can decide how to use it.</a:t>
            </a:r>
            <a:endParaRPr sz="1800" dirty="0">
              <a:latin typeface="FreightSans Pro Book" panose="02000606030000020004" pitchFamily="2" charset="0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800" dirty="0">
                <a:latin typeface="FreightSans Pro Book" panose="02000606030000020004" pitchFamily="2" charset="0"/>
              </a:rPr>
              <a:t>One way to do both - make a Flag for the printing (some functions use a verbose flag as an argument to signal if the user wants the printing to happen or not)</a:t>
            </a:r>
            <a:endParaRPr sz="1800" dirty="0">
              <a:latin typeface="FreightSans Pro Book" panose="02000606030000020004" pitchFamily="2" charset="0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800" dirty="0">
                <a:latin typeface="FreightSans Pro Book" panose="02000606030000020004" pitchFamily="2" charset="0"/>
              </a:rPr>
              <a:t>If you printed inside a function for scrabble homework - don’t worry about changing it but keep it in mind for future functions!</a:t>
            </a:r>
            <a:endParaRPr sz="18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latin typeface="FreightSans Pro Book" panose="0200060603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A90D03-F185-2046-A7B2-364021245063}"/>
              </a:ext>
            </a:extLst>
          </p:cNvPr>
          <p:cNvSpPr/>
          <p:nvPr/>
        </p:nvSpPr>
        <p:spPr>
          <a:xfrm>
            <a:off x="4416150" y="560012"/>
            <a:ext cx="20633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0" indent="-381000">
              <a:buSzPts val="2400"/>
              <a:buChar char="●"/>
            </a:pPr>
            <a:r>
              <a:rPr lang="en-US" dirty="0">
                <a:latin typeface="FreightSans Pro Book" panose="02000606030000020004" pitchFamily="2" charset="0"/>
              </a:rPr>
              <a:t>Overall: Good work!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Homework 5 Grading</a:t>
            </a:r>
            <a:endParaRPr dirty="0"/>
          </a:p>
        </p:txBody>
      </p:sp>
      <p:sp>
        <p:nvSpPr>
          <p:cNvPr id="134" name="Google Shape;134;p21"/>
          <p:cNvSpPr txBox="1">
            <a:spLocks noGrp="1"/>
          </p:cNvSpPr>
          <p:nvPr>
            <p:ph type="body" idx="4294967295"/>
          </p:nvPr>
        </p:nvSpPr>
        <p:spPr>
          <a:xfrm>
            <a:off x="311700" y="1017800"/>
            <a:ext cx="8832300" cy="39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"/>
              <a:buChar char="●"/>
            </a:pPr>
            <a:r>
              <a:rPr lang="en" dirty="0">
                <a:latin typeface="FreightSans Pro Book" panose="02000606030000020004" pitchFamily="2" charset="0"/>
              </a:rPr>
              <a:t>Error checking inside functions:</a:t>
            </a:r>
            <a:endParaRPr dirty="0">
              <a:latin typeface="FreightSans Pro Book" panose="02000606030000020004" pitchFamily="2" charset="0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>
                <a:latin typeface="FreightSans Pro Book" panose="02000606030000020004" pitchFamily="2" charset="0"/>
              </a:rPr>
              <a:t>Also usually not done; functions have docstring comments that tell a programmer what inputs the function requires.</a:t>
            </a:r>
            <a:endParaRPr sz="1800" dirty="0">
              <a:latin typeface="FreightSans Pro Book" panose="02000606030000020004" pitchFamily="2" charset="0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>
                <a:latin typeface="FreightSans Pro Book" panose="02000606030000020004" pitchFamily="2" charset="0"/>
              </a:rPr>
              <a:t>Functions are used by programmers; there is some expectation that a programmer will be able to read the docstring and figure out what to send to a function.</a:t>
            </a:r>
            <a:endParaRPr sz="1800" dirty="0">
              <a:latin typeface="FreightSans Pro Book" panose="02000606030000020004" pitchFamily="2" charset="0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>
                <a:latin typeface="FreightSans Pro Book" panose="02000606030000020004" pitchFamily="2" charset="0"/>
              </a:rPr>
              <a:t>Reasoning: Error checking on every argument on every function adds a lot of lines of code + processing time. </a:t>
            </a:r>
            <a:endParaRPr sz="1800" dirty="0">
              <a:latin typeface="FreightSans Pro Book" panose="02000606030000020004" pitchFamily="2" charset="0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dirty="0">
                <a:latin typeface="FreightSans Pro Book" panose="02000606030000020004" pitchFamily="2" charset="0"/>
              </a:rPr>
              <a:t>BL: Need to error check a user’s inputs but generally not a programmers.</a:t>
            </a:r>
            <a:endParaRPr dirty="0"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Homework 7: Classes</a:t>
            </a:r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19909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en" sz="2400" dirty="0">
                <a:latin typeface="FreightSans Pro Book" panose="02000606030000020004" pitchFamily="2" charset="0"/>
              </a:rPr>
              <a:t>There are 3 programming questions:</a:t>
            </a:r>
            <a:endParaRPr sz="2400" dirty="0">
              <a:latin typeface="FreightSans Pro Book" panose="02000606030000020004" pitchFamily="2" charset="0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" sz="2400" dirty="0">
                <a:latin typeface="FreightSans Pro Book" panose="02000606030000020004" pitchFamily="2" charset="0"/>
              </a:rPr>
              <a:t>Deck of Cards, Galton’s Box, Sorting Marbles</a:t>
            </a:r>
            <a:endParaRPr sz="2400" dirty="0">
              <a:latin typeface="FreightSans Pro Book" panose="02000606030000020004" pitchFamily="2" charset="0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" sz="2400" dirty="0">
                <a:latin typeface="FreightSans Pro Book" panose="02000606030000020004" pitchFamily="2" charset="0"/>
              </a:rPr>
              <a:t>Please do any 2 of the 3 </a:t>
            </a:r>
            <a:endParaRPr sz="2400" dirty="0">
              <a:latin typeface="FreightSans Pro Book" panose="02000606030000020004" pitchFamily="2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endParaRPr sz="2400" dirty="0">
              <a:latin typeface="FreightSans Pro Book" panose="02000606030000020004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ucb">
      <a:dk1>
        <a:srgbClr val="F9F2C6"/>
      </a:dk1>
      <a:lt1>
        <a:srgbClr val="003262"/>
      </a:lt1>
      <a:dk2>
        <a:srgbClr val="003262"/>
      </a:dk2>
      <a:lt2>
        <a:srgbClr val="999999"/>
      </a:lt2>
      <a:accent1>
        <a:srgbClr val="CE2F27"/>
      </a:accent1>
      <a:accent2>
        <a:srgbClr val="C4820D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1698</Words>
  <Application>Microsoft Macintosh PowerPoint</Application>
  <PresentationFormat>On-screen Show (16:9)</PresentationFormat>
  <Paragraphs>240</Paragraphs>
  <Slides>41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Freight Sans Medium</vt:lpstr>
      <vt:lpstr>Roboto</vt:lpstr>
      <vt:lpstr>Courier</vt:lpstr>
      <vt:lpstr>Calibri</vt:lpstr>
      <vt:lpstr>Dr Sugiyama</vt:lpstr>
      <vt:lpstr>FreightSans Pro Book</vt:lpstr>
      <vt:lpstr>Arial</vt:lpstr>
      <vt:lpstr>FreightText BookItalic</vt:lpstr>
      <vt:lpstr>Geometric</vt:lpstr>
      <vt:lpstr>Class 7 - Classes</vt:lpstr>
      <vt:lpstr>Course Content | moving into OOP</vt:lpstr>
      <vt:lpstr>Week 7 | Agenda</vt:lpstr>
      <vt:lpstr>Mid Semester Survey!</vt:lpstr>
      <vt:lpstr>Assignment Review | Week 6</vt:lpstr>
      <vt:lpstr>Week 7 | Polls </vt:lpstr>
      <vt:lpstr>Homework 5 Grading</vt:lpstr>
      <vt:lpstr>Homework 5 Grading</vt:lpstr>
      <vt:lpstr>Homework 7: Classes</vt:lpstr>
      <vt:lpstr>PowerPoint Presentation</vt:lpstr>
      <vt:lpstr>Week 7 | Agenda</vt:lpstr>
      <vt:lpstr>The Project | Proposal (Due before next class)</vt:lpstr>
      <vt:lpstr>Week 7 | Agenda</vt:lpstr>
      <vt:lpstr>Classes (types) | ready to go vs custom</vt:lpstr>
      <vt:lpstr>Classes | ready to go vs custom</vt:lpstr>
      <vt:lpstr>PowerPoint Presentation</vt:lpstr>
      <vt:lpstr>Class construction | the basics </vt:lpstr>
      <vt:lpstr>Class information  | </vt:lpstr>
      <vt:lpstr>Week 7 | Agenda</vt:lpstr>
      <vt:lpstr>Attributes | class vs. individual  </vt:lpstr>
      <vt:lpstr>Methods | class-specific functions</vt:lpstr>
      <vt:lpstr>Week 7 | Agenda</vt:lpstr>
      <vt:lpstr>Initialize  | require attributes at instantiation </vt:lpstr>
      <vt:lpstr>Week 7 | Agenda</vt:lpstr>
      <vt:lpstr>Get and set  | require attributes at instantiation </vt:lpstr>
      <vt:lpstr>Hidden names  | access, modify</vt:lpstr>
      <vt:lpstr>Properties and decorators | </vt:lpstr>
      <vt:lpstr>Other method types | declared with decorators</vt:lpstr>
      <vt:lpstr>Week 7 | Agenda</vt:lpstr>
      <vt:lpstr>Class  | A quick discussion </vt:lpstr>
      <vt:lpstr>Class  | Breakout 1 discuss your plan in words </vt:lpstr>
      <vt:lpstr>Class  | Breakout 1 discuss your plan in words </vt:lpstr>
      <vt:lpstr>The Project | Your Mission</vt:lpstr>
      <vt:lpstr>The Project | Code</vt:lpstr>
      <vt:lpstr>The Project | Your Mission</vt:lpstr>
      <vt:lpstr>The Project | Proposal</vt:lpstr>
      <vt:lpstr>The Midterm | Content</vt:lpstr>
      <vt:lpstr>The Project | Questions</vt:lpstr>
      <vt:lpstr>The Project | Reflection</vt:lpstr>
      <vt:lpstr>The Project | Demo</vt:lpstr>
      <vt:lpstr>Midterm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7 - Classes</dc:title>
  <cp:lastModifiedBy>Gerald Benoit</cp:lastModifiedBy>
  <cp:revision>27</cp:revision>
  <dcterms:modified xsi:type="dcterms:W3CDTF">2018-10-13T17:36:28Z</dcterms:modified>
</cp:coreProperties>
</file>